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FF33"/>
    <a:srgbClr val="E53FCD"/>
    <a:srgbClr val="EF3E07"/>
    <a:srgbClr val="CE1CB5"/>
    <a:srgbClr val="F5095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41" d="100"/>
          <a:sy n="41" d="100"/>
        </p:scale>
        <p:origin x="105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A5E706B-B4E3-4FAF-9B8A-1B15BB8C4246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D56B05F-A595-475A-810F-8B9A7B571F6D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a-I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/>
          <a:p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/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/>
          <a:p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fa-IR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1316CA6C-285F-4DEE-8001-3CF5831F9FDE}" type="datetimeFigureOut">
              <a:rPr lang="fa-IR" smtClean="0"/>
              <a:pPr/>
              <a:t>29/10/1444</a:t>
            </a:fld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EC6785E-BF32-42C4-8E41-21B4A2B930FA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1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r" rtl="1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r" rtl="1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r" rtl="1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r" rtl="1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0" dirty="0" err="1" smtClean="0"/>
              <a:t>STD</a:t>
            </a:r>
            <a:r>
              <a:rPr lang="en-US" sz="4800" b="0" dirty="0" err="1" smtClean="0">
                <a:solidFill>
                  <a:srgbClr val="FFFF00"/>
                </a:solidFill>
              </a:rPr>
              <a:t>:</a:t>
            </a:r>
            <a:r>
              <a:rPr lang="en-US" sz="4800" b="0" dirty="0" err="1" smtClean="0"/>
              <a:t>sextual</a:t>
            </a:r>
            <a:r>
              <a:rPr lang="en-US" sz="4800" b="0" dirty="0" smtClean="0"/>
              <a:t> trans </a:t>
            </a:r>
            <a:r>
              <a:rPr lang="en-US" sz="4800" b="0" dirty="0" err="1" smtClean="0"/>
              <a:t>dieases</a:t>
            </a:r>
            <a:endParaRPr lang="fa-IR" sz="4800" b="0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r>
              <a:rPr lang="fa-IR" sz="4800" dirty="0" smtClean="0">
                <a:solidFill>
                  <a:srgbClr val="FFFF00"/>
                </a:solidFill>
              </a:rPr>
              <a:t>بیماریهای مقاربتی و اثرات آن در حاملگی</a:t>
            </a:r>
          </a:p>
          <a:p>
            <a:endParaRPr lang="fa-IR" sz="4800" dirty="0" smtClean="0">
              <a:solidFill>
                <a:srgbClr val="FFFF00"/>
              </a:solidFill>
            </a:endParaRPr>
          </a:p>
          <a:p>
            <a:endParaRPr lang="fa-IR" sz="4800" dirty="0" smtClean="0">
              <a:solidFill>
                <a:srgbClr val="FFFF00"/>
              </a:solidFill>
            </a:endParaRPr>
          </a:p>
          <a:p>
            <a:endParaRPr lang="fa-IR" sz="36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66FF33"/>
                </a:solidFill>
              </a:rPr>
              <a:t>آموزش و مراقبت:</a:t>
            </a:r>
            <a:endParaRPr lang="fa-IR" sz="3200" dirty="0">
              <a:solidFill>
                <a:srgbClr val="66FF3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071546"/>
            <a:ext cx="8666456" cy="5115894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تمییزی ضایعات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حمام نشیمن جهت کاهش درد در دفع ادرار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لبلسهای زیر نرم و گشاد باشند.نایلونی نباشند.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مصرف مسکن های ساده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مصرف فراوان مایعات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مصرف به موقع داروهای انتی ویروس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شستشوی مرتب دست ها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شستن نواحی مبتلا با صابون ملایم و اب روان و خشک کردن ناحیه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پرهیز از افتاب سوختگی و موارد استرس زا بدلیل عود بیماری  و سرطان پوست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عدم ارتباط جنسی در طول درمان بدلیل افزایش انتقال عفونت و ابتلا به ایدز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تاکید بر انتقال ویروس با تماس مستقیم.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یاداوری این  نکته:استفاده از کاندوم فقط از برخی انتقالات جلوگیری میکند.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تاکید بر پیشگیری از خود عفونتی:عفونی شدن ضایعات با میکروب دست و پخش ویروس 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i="1" dirty="0" smtClean="0"/>
              <a:t>زنان مبتلا میتوانند بچه دار شوند.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fa-IR" sz="2400" i="1" dirty="0" smtClean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fa-IR" sz="2400" i="1" dirty="0" smtClean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fa-IR" sz="2400" i="1" dirty="0" smtClean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endParaRPr lang="fa-IR" sz="2400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>
                <a:solidFill>
                  <a:srgbClr val="66FF33"/>
                </a:solidFill>
              </a:rPr>
              <a:t>تاثیر </a:t>
            </a:r>
            <a:r>
              <a:rPr lang="en-US" sz="2800" dirty="0" smtClean="0">
                <a:solidFill>
                  <a:srgbClr val="66FF33"/>
                </a:solidFill>
              </a:rPr>
              <a:t>HSV </a:t>
            </a:r>
            <a:r>
              <a:rPr lang="fa-IR" sz="2800" dirty="0" smtClean="0">
                <a:solidFill>
                  <a:srgbClr val="66FF33"/>
                </a:solidFill>
              </a:rPr>
              <a:t> بر حاملگی:</a:t>
            </a:r>
            <a:endParaRPr lang="fa-IR" sz="2800" dirty="0">
              <a:solidFill>
                <a:srgbClr val="66FF3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142984"/>
            <a:ext cx="8666456" cy="5044456"/>
          </a:xfrm>
        </p:spPr>
        <p:txBody>
          <a:bodyPr>
            <a:normAutofit lnSpcReduction="10000"/>
          </a:bodyPr>
          <a:lstStyle/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عفونت اولیه در حاملگی برای مادر و جنین مخرب است.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در جنین: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سقط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en-US" sz="2400" b="1" dirty="0" smtClean="0"/>
              <a:t>LBW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زایمان زودرس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به ندرت عفونت مادرزادی جنین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نوزاد بیشتر بوسیله گردن رحم یا نواحی تحتانی دستگاه تناسلی مادر مبتلا میشود تا بوسیله جفت و پرده ها ی جنینی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endParaRPr lang="fa-IR" sz="2400" b="1" dirty="0" smtClean="0"/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800" b="1" dirty="0" smtClean="0">
                <a:solidFill>
                  <a:srgbClr val="66FF33"/>
                </a:solidFill>
              </a:rPr>
              <a:t>عوارض جنینی: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مرگ نوزاد در 50 درصد موارد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/>
              <a:t>در 60 در صد دیگر:میکروسفالی عقب ماندگی ذهنی تشنج مننژیت مشکلات شبکیه و التهاب ملتحمه آنسفالیت آپنه و کما</a:t>
            </a:r>
          </a:p>
          <a:p>
            <a:pPr>
              <a:buClr>
                <a:srgbClr val="7030A0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66FF33"/>
                </a:solidFill>
              </a:rPr>
              <a:t> </a:t>
            </a:r>
            <a:endParaRPr lang="fa-IR" sz="2400" b="1" dirty="0">
              <a:solidFill>
                <a:srgbClr val="66FF3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FFFF00"/>
                </a:solidFill>
              </a:rPr>
              <a:t>کلایمدیا و سوزاک:</a:t>
            </a:r>
            <a:endParaRPr lang="fa-IR" sz="32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178432"/>
          </a:xfrm>
        </p:spPr>
        <p:txBody>
          <a:bodyPr>
            <a:normAutofit lnSpcReduction="10000"/>
          </a:bodyPr>
          <a:lstStyle/>
          <a:p>
            <a:r>
              <a:rPr lang="fa-IR" sz="2400" dirty="0" smtClean="0"/>
              <a:t>شایعترین دلیل اندوسرویسیت</a:t>
            </a:r>
          </a:p>
          <a:p>
            <a:endParaRPr lang="fa-IR" sz="2400" dirty="0" smtClean="0"/>
          </a:p>
          <a:p>
            <a:r>
              <a:rPr lang="fa-IR" sz="2400" dirty="0" smtClean="0"/>
              <a:t>این دو عفونت اغلب با هم هستند.</a:t>
            </a:r>
          </a:p>
          <a:p>
            <a:endParaRPr lang="fa-IR" sz="2400" dirty="0" smtClean="0"/>
          </a:p>
          <a:p>
            <a:endParaRPr lang="fa-IR" sz="2400" dirty="0" smtClean="0"/>
          </a:p>
          <a:p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571744"/>
            <a:ext cx="8666456" cy="3615696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fa-IR" sz="28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fa-IR" sz="2400" b="1" dirty="0" smtClean="0">
                <a:solidFill>
                  <a:srgbClr val="FFFF00"/>
                </a:solidFill>
              </a:rPr>
              <a:t>عوامل مستعد کننده:</a:t>
            </a:r>
          </a:p>
          <a:p>
            <a:pPr>
              <a:buNone/>
            </a:pPr>
            <a:endParaRPr lang="fa-IR" sz="2400" dirty="0" smtClean="0">
              <a:solidFill>
                <a:srgbClr val="FFFF00"/>
              </a:solidFill>
            </a:endParaRPr>
          </a:p>
          <a:p>
            <a:pPr>
              <a:buNone/>
            </a:pPr>
            <a:r>
              <a:rPr lang="fa-IR" sz="2400" dirty="0" smtClean="0"/>
              <a:t>زنان جوان با شرکاء جنسی متعدد</a:t>
            </a:r>
          </a:p>
          <a:p>
            <a:pPr>
              <a:buNone/>
            </a:pPr>
            <a:endParaRPr lang="fa-IR" sz="2400" dirty="0" smtClean="0"/>
          </a:p>
          <a:p>
            <a:pPr>
              <a:buNone/>
            </a:pPr>
            <a:r>
              <a:rPr lang="fa-IR" sz="2800" dirty="0" smtClean="0">
                <a:solidFill>
                  <a:srgbClr val="FFFF00"/>
                </a:solidFill>
              </a:rPr>
              <a:t>عوارض:</a:t>
            </a:r>
          </a:p>
          <a:p>
            <a:pPr>
              <a:buNone/>
            </a:pPr>
            <a:r>
              <a:rPr lang="fa-IR" sz="2400" dirty="0" smtClean="0"/>
              <a:t>عفونت لگن در 40 درصد زنان درمان نشده</a:t>
            </a:r>
            <a:r>
              <a:rPr lang="en-US" sz="2400" dirty="0" smtClean="0"/>
              <a:t>PID </a:t>
            </a:r>
            <a:endParaRPr lang="fa-IR" sz="2400" dirty="0" smtClean="0"/>
          </a:p>
          <a:p>
            <a:pPr>
              <a:buNone/>
            </a:pPr>
            <a:r>
              <a:rPr lang="fa-IR" sz="2400" dirty="0" smtClean="0"/>
              <a:t>ناباروری لوله ای</a:t>
            </a:r>
          </a:p>
          <a:p>
            <a:pPr>
              <a:buNone/>
            </a:pPr>
            <a:r>
              <a:rPr lang="fa-IR" sz="2400" dirty="0" smtClean="0"/>
              <a:t>حاملگی خارج رحم</a:t>
            </a:r>
          </a:p>
          <a:p>
            <a:pPr>
              <a:buNone/>
            </a:pPr>
            <a:r>
              <a:rPr lang="fa-IR" sz="2400" dirty="0" smtClean="0"/>
              <a:t>استعداد ابتلا به</a:t>
            </a:r>
            <a:r>
              <a:rPr lang="en-US" sz="2400" dirty="0" smtClean="0"/>
              <a:t>HIV</a:t>
            </a: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E53FCD"/>
                </a:solidFill>
              </a:rPr>
              <a:t>علائم بیماری:</a:t>
            </a:r>
            <a:endParaRPr lang="fa-IR" sz="3200" dirty="0">
              <a:solidFill>
                <a:srgbClr val="E53FC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fa-IR" sz="2400" dirty="0" smtClean="0"/>
              <a:t>اغلب بدون علامت است.</a:t>
            </a:r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714488"/>
            <a:ext cx="8666456" cy="4472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400" dirty="0" smtClean="0"/>
              <a:t>ترشحات سرویکس </a:t>
            </a:r>
          </a:p>
          <a:p>
            <a:pPr>
              <a:buNone/>
            </a:pPr>
            <a:r>
              <a:rPr lang="fa-IR" sz="2400" dirty="0" smtClean="0"/>
              <a:t>مقاربت دردناک</a:t>
            </a:r>
          </a:p>
          <a:p>
            <a:pPr>
              <a:buNone/>
            </a:pPr>
            <a:r>
              <a:rPr lang="fa-IR" sz="2400" dirty="0" smtClean="0"/>
              <a:t>گاهی خونریزی</a:t>
            </a:r>
          </a:p>
          <a:p>
            <a:pPr>
              <a:buNone/>
            </a:pPr>
            <a:r>
              <a:rPr lang="fa-IR" sz="2400" dirty="0" smtClean="0"/>
              <a:t>درد در دفع ادرار</a:t>
            </a:r>
          </a:p>
          <a:p>
            <a:pPr>
              <a:buNone/>
            </a:pPr>
            <a:r>
              <a:rPr lang="fa-IR" sz="2400" dirty="0" smtClean="0"/>
              <a:t>التهاب مجرای ادرار  و اپیدیدیم در مردان</a:t>
            </a:r>
          </a:p>
          <a:p>
            <a:pPr>
              <a:buNone/>
            </a:pPr>
            <a:r>
              <a:rPr lang="fa-IR" sz="2400" dirty="0" smtClean="0"/>
              <a:t>سرویکس ملتهب و دردناک</a:t>
            </a:r>
          </a:p>
          <a:p>
            <a:pPr>
              <a:buNone/>
            </a:pPr>
            <a:endParaRPr lang="fa-IR" sz="2400" dirty="0" smtClean="0"/>
          </a:p>
          <a:p>
            <a:pPr>
              <a:buNone/>
            </a:pPr>
            <a:r>
              <a:rPr lang="fa-IR" sz="2800" dirty="0" smtClean="0">
                <a:solidFill>
                  <a:srgbClr val="66FF33"/>
                </a:solidFill>
              </a:rPr>
              <a:t>تشخیص:</a:t>
            </a:r>
          </a:p>
          <a:p>
            <a:pPr>
              <a:buNone/>
            </a:pPr>
            <a:r>
              <a:rPr lang="fa-IR" sz="2400" dirty="0" smtClean="0"/>
              <a:t>کشت  اسمیر بوسیله سواپ برای جمع آوری ترشحات سرویکسیا ترشحات آلت مردان</a:t>
            </a: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EF3E07"/>
                </a:solidFill>
              </a:rPr>
              <a:t>درمان:</a:t>
            </a:r>
            <a:endParaRPr lang="fa-IR" sz="3200" dirty="0">
              <a:solidFill>
                <a:srgbClr val="EF3E07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درمان فقط دارویی است:</a:t>
            </a:r>
            <a:endParaRPr lang="fa-IR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714488"/>
            <a:ext cx="8666456" cy="44729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fa-IR" sz="2400" dirty="0" smtClean="0"/>
              <a:t>مصرف دوکسی سایکلین یک هفته +یک دوز آزیترومایسین</a:t>
            </a:r>
          </a:p>
          <a:p>
            <a:pPr>
              <a:buNone/>
            </a:pPr>
            <a:r>
              <a:rPr lang="fa-IR" sz="2400" dirty="0" smtClean="0"/>
              <a:t>درمان شریک جنسی همزمان</a:t>
            </a:r>
          </a:p>
          <a:p>
            <a:pPr>
              <a:buNone/>
            </a:pPr>
            <a:r>
              <a:rPr lang="fa-IR" sz="2400" dirty="0" smtClean="0"/>
              <a:t>در زنان باردار مصرف تتراسایکلین ممنوع است.از اریترومایسین استفاده میشود.</a:t>
            </a:r>
          </a:p>
          <a:p>
            <a:pPr>
              <a:buNone/>
            </a:pPr>
            <a:endParaRPr lang="fa-IR" sz="2400" dirty="0" smtClean="0"/>
          </a:p>
          <a:p>
            <a:pPr>
              <a:buNone/>
            </a:pPr>
            <a:r>
              <a:rPr lang="fa-IR" sz="2800" b="1" dirty="0" smtClean="0">
                <a:solidFill>
                  <a:srgbClr val="66FF33"/>
                </a:solidFill>
              </a:rPr>
              <a:t>آموزش:</a:t>
            </a:r>
          </a:p>
          <a:p>
            <a:pPr>
              <a:buNone/>
            </a:pPr>
            <a:r>
              <a:rPr lang="fa-IR" sz="2400" b="1" dirty="0" smtClean="0"/>
              <a:t>نحوه دارودرمانی</a:t>
            </a:r>
          </a:p>
          <a:p>
            <a:pPr>
              <a:buNone/>
            </a:pPr>
            <a:r>
              <a:rPr lang="fa-IR" sz="2400" b="1" dirty="0" smtClean="0"/>
              <a:t>استفاده از کاندوم</a:t>
            </a:r>
          </a:p>
          <a:p>
            <a:pPr>
              <a:buNone/>
            </a:pPr>
            <a:r>
              <a:rPr lang="fa-IR" sz="2400" b="1" dirty="0" smtClean="0"/>
              <a:t>پیگیری درمان و انجام دوره ای کشت ترشحات</a:t>
            </a:r>
          </a:p>
          <a:p>
            <a:pPr>
              <a:buNone/>
            </a:pP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smtClean="0">
                <a:solidFill>
                  <a:srgbClr val="66FF33"/>
                </a:solidFill>
                <a:effectLst/>
              </a:rPr>
              <a:t>Syphilis</a:t>
            </a:r>
            <a:r>
              <a:rPr lang="fa-IR" sz="3200" dirty="0" smtClean="0">
                <a:solidFill>
                  <a:srgbClr val="66FF33"/>
                </a:solidFill>
                <a:effectLst/>
              </a:rPr>
              <a:t>:</a:t>
            </a:r>
            <a:endParaRPr lang="fa-IR" sz="3200" dirty="0">
              <a:solidFill>
                <a:srgbClr val="66FF33"/>
              </a:solidFill>
              <a:effectLst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sz="2400" dirty="0" smtClean="0"/>
              <a:t>بیماری مقاربتی </a:t>
            </a:r>
          </a:p>
          <a:p>
            <a:r>
              <a:rPr lang="fa-IR" sz="2400" dirty="0" smtClean="0"/>
              <a:t>اسپیروکت بی هوازی:تریپونما پالیدوم</a:t>
            </a:r>
          </a:p>
          <a:p>
            <a:r>
              <a:rPr lang="fa-IR" sz="2400" dirty="0" smtClean="0"/>
              <a:t>اغلب بدون علامت </a:t>
            </a:r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dirty="0" smtClean="0">
                <a:solidFill>
                  <a:srgbClr val="FFFF00"/>
                </a:solidFill>
              </a:rPr>
              <a:t>مراحل بیماری:</a:t>
            </a:r>
          </a:p>
          <a:p>
            <a:pPr>
              <a:buNone/>
            </a:pPr>
            <a:endParaRPr lang="fa-IR" dirty="0" smtClean="0">
              <a:solidFill>
                <a:srgbClr val="FFFF00"/>
              </a:solidFill>
            </a:endParaRPr>
          </a:p>
          <a:p>
            <a:pPr marL="514858" indent="-514350">
              <a:buClr>
                <a:srgbClr val="66FF33"/>
              </a:buClr>
              <a:buFont typeface="+mj-lt"/>
              <a:buAutoNum type="arabicPeriod"/>
            </a:pPr>
            <a:r>
              <a:rPr lang="fa-IR" dirty="0" smtClean="0"/>
              <a:t>سفلیس اولیه</a:t>
            </a:r>
          </a:p>
          <a:p>
            <a:pPr marL="514858" indent="-514350">
              <a:buClr>
                <a:srgbClr val="66FF33"/>
              </a:buClr>
              <a:buFont typeface="+mj-lt"/>
              <a:buAutoNum type="arabicPeriod"/>
            </a:pPr>
            <a:r>
              <a:rPr lang="fa-IR" dirty="0" smtClean="0"/>
              <a:t>سفلیس ثانویه</a:t>
            </a:r>
          </a:p>
          <a:p>
            <a:pPr marL="514858" indent="-514350">
              <a:buClr>
                <a:srgbClr val="66FF33"/>
              </a:buClr>
              <a:buFont typeface="+mj-lt"/>
              <a:buAutoNum type="arabicPeriod"/>
            </a:pPr>
            <a:r>
              <a:rPr lang="fa-IR" dirty="0" smtClean="0"/>
              <a:t>سفلیس نهفته</a:t>
            </a:r>
          </a:p>
          <a:p>
            <a:pPr marL="514858" indent="-514350">
              <a:buClr>
                <a:srgbClr val="66FF33"/>
              </a:buClr>
              <a:buFont typeface="+mj-lt"/>
              <a:buAutoNum type="arabicPeriod"/>
            </a:pPr>
            <a:endParaRPr lang="fa-IR" dirty="0" smtClean="0"/>
          </a:p>
          <a:p>
            <a:pPr marL="514858" indent="-514350">
              <a:buClr>
                <a:srgbClr val="66FF33"/>
              </a:buClr>
              <a:buNone/>
            </a:pPr>
            <a:r>
              <a:rPr lang="fa-IR" sz="2800" dirty="0" smtClean="0"/>
              <a:t>سفلیس اولیه ثانویه و نهفته ای که کمتر از یک سال طول کشیده باشد </a:t>
            </a:r>
            <a:r>
              <a:rPr lang="fa-IR" sz="2800" dirty="0" smtClean="0">
                <a:solidFill>
                  <a:srgbClr val="FFFF00"/>
                </a:solidFill>
              </a:rPr>
              <a:t>سفلیس</a:t>
            </a:r>
            <a:r>
              <a:rPr lang="fa-IR" sz="2800" dirty="0" smtClean="0"/>
              <a:t> </a:t>
            </a:r>
            <a:r>
              <a:rPr lang="fa-IR" sz="2800" dirty="0" smtClean="0">
                <a:solidFill>
                  <a:srgbClr val="FFFF00"/>
                </a:solidFill>
              </a:rPr>
              <a:t>زودرس</a:t>
            </a:r>
            <a:r>
              <a:rPr lang="fa-IR" sz="2800" dirty="0" smtClean="0"/>
              <a:t> نام دارد</a:t>
            </a:r>
            <a:r>
              <a:rPr lang="fa-IR" dirty="0" smtClean="0"/>
              <a:t>.</a:t>
            </a:r>
            <a:endParaRPr lang="fa-I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600" dirty="0" smtClean="0">
                <a:solidFill>
                  <a:srgbClr val="E53FCD"/>
                </a:solidFill>
              </a:rPr>
              <a:t>سفلیس اولیه:</a:t>
            </a:r>
            <a:endParaRPr lang="fa-IR" sz="3600" dirty="0">
              <a:solidFill>
                <a:srgbClr val="E53FCD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071546"/>
            <a:ext cx="8666456" cy="5115894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پس از دوره کمون سه هفته ای با شانکر اولیه آغاز میشود.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شانکر:زخم بدون درد سفت با حاشیه برجسته و حدود مشخص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محل شانکر:اکثرا روی سرویکس یا مخاط واژن و گاهی دهان و مقعد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پس از 6-2 هفته بهبود خودبخودی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همراه با بزرگی غدد لنفاوی اینگوینال</a:t>
            </a:r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None/>
            </a:pPr>
            <a:r>
              <a:rPr lang="fa-IR" sz="3600" b="1" dirty="0" smtClean="0">
                <a:solidFill>
                  <a:srgbClr val="E53FCD"/>
                </a:solidFill>
              </a:rPr>
              <a:t>سفلیس ثانویه: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پس از 6 هفته :بثورات جلدی در کف دست و پاها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ضایعات قرمز سطحی در دهان و واژن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کوندیلوما لاتا:ضایعات بسیار مسری هایپرتروفه و زگیل مانند در نواحی تناسلی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لنفادنوپاتی منتشر 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تب خفیف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کاهش وزن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ناخوشی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در این مرحله </a:t>
            </a:r>
            <a:r>
              <a:rPr lang="fa-IR" sz="2400" dirty="0" smtClean="0">
                <a:solidFill>
                  <a:srgbClr val="FFFF00"/>
                </a:solidFill>
              </a:rPr>
              <a:t>تست سرولوزیک مثبت </a:t>
            </a:r>
            <a:r>
              <a:rPr lang="fa-IR" sz="2400" dirty="0" smtClean="0"/>
              <a:t>میشود.</a:t>
            </a: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FF0000"/>
                </a:solidFill>
              </a:rPr>
              <a:t>سفلیس نهفته:</a:t>
            </a:r>
            <a:endParaRPr lang="fa-IR" sz="3200" dirty="0">
              <a:solidFill>
                <a:srgbClr val="FF00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071546"/>
            <a:ext cx="8666456" cy="5115894"/>
          </a:xfrm>
        </p:spPr>
        <p:txBody>
          <a:bodyPr>
            <a:normAutofit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این مرحله در صورت عدم درمان رخ می دهد.</a:t>
            </a:r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در 4 سال ابتدایی این مرحله تهاجم اسپیروکت ها به خون </a:t>
            </a:r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1/3 افراد علائم </a:t>
            </a:r>
            <a:r>
              <a:rPr lang="en-US" sz="2400" dirty="0" smtClean="0"/>
              <a:t>CNS</a:t>
            </a:r>
            <a:r>
              <a:rPr lang="fa-IR" sz="2400" dirty="0" smtClean="0"/>
              <a:t>.قلب را بروز میدهند.</a:t>
            </a:r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None/>
            </a:pPr>
            <a:r>
              <a:rPr lang="fa-IR" sz="2400" dirty="0" smtClean="0"/>
              <a:t>شانکر و کوندیلوما مسری ترین ضایعات سفلیس اند.</a:t>
            </a:r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None/>
            </a:pPr>
            <a:endParaRPr lang="fa-IR" sz="2400" dirty="0" smtClean="0"/>
          </a:p>
          <a:p>
            <a:pPr>
              <a:buClr>
                <a:srgbClr val="FFFF00"/>
              </a:buClr>
              <a:buNone/>
            </a:pPr>
            <a:r>
              <a:rPr lang="fa-IR" sz="2800" b="1" dirty="0" smtClean="0">
                <a:solidFill>
                  <a:srgbClr val="FF0000"/>
                </a:solidFill>
              </a:rPr>
              <a:t>تشخیص:</a:t>
            </a:r>
          </a:p>
          <a:p>
            <a:pPr>
              <a:buClr>
                <a:srgbClr val="FFFF00"/>
              </a:buClr>
              <a:buNone/>
            </a:pPr>
            <a:r>
              <a:rPr lang="fa-IR" sz="2800" b="1" dirty="0" smtClean="0">
                <a:solidFill>
                  <a:srgbClr val="FFFF00"/>
                </a:solidFill>
              </a:rPr>
              <a:t>تهیه لام از شانکر و مشاهده زیر میکروسکوپ</a:t>
            </a:r>
          </a:p>
          <a:p>
            <a:pPr>
              <a:buClr>
                <a:srgbClr val="FFFF00"/>
              </a:buClr>
              <a:buNone/>
            </a:pPr>
            <a:r>
              <a:rPr lang="fa-IR" sz="2800" b="1" dirty="0" smtClean="0">
                <a:solidFill>
                  <a:srgbClr val="FFFF00"/>
                </a:solidFill>
              </a:rPr>
              <a:t>تست های سرولوژیک:</a:t>
            </a:r>
            <a:r>
              <a:rPr lang="en-US" sz="2800" b="1" dirty="0" smtClean="0">
                <a:solidFill>
                  <a:srgbClr val="FFFF00"/>
                </a:solidFill>
              </a:rPr>
              <a:t> .VDRL. RPR.</a:t>
            </a:r>
            <a:r>
              <a:rPr lang="fa-IR" sz="2800" b="1" dirty="0" smtClean="0">
                <a:solidFill>
                  <a:srgbClr val="FFFF00"/>
                </a:solidFill>
              </a:rPr>
              <a:t>انتی بادی تریپونما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FFFF00"/>
                </a:solidFill>
              </a:rPr>
              <a:t>درمان:</a:t>
            </a:r>
            <a:endParaRPr lang="fa-IR" sz="32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endParaRPr lang="fa-IR" sz="2400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142984"/>
            <a:ext cx="8666456" cy="5044456"/>
          </a:xfrm>
        </p:spPr>
        <p:txBody>
          <a:bodyPr>
            <a:normAutofit fontScale="92500" lnSpcReduction="10000"/>
          </a:bodyPr>
          <a:lstStyle/>
          <a:p>
            <a:pPr>
              <a:buClr>
                <a:srgbClr val="E53FCD"/>
              </a:buClr>
              <a:buFont typeface="Wingdings" pitchFamily="2" charset="2"/>
              <a:buChar char="Ø"/>
            </a:pPr>
            <a:r>
              <a:rPr lang="fa-IR" sz="2400" dirty="0" smtClean="0"/>
              <a:t>تنها درمان موثر:پنی سیلین</a:t>
            </a:r>
            <a:r>
              <a:rPr lang="en-US" sz="2400" dirty="0" smtClean="0"/>
              <a:t>G</a:t>
            </a:r>
            <a:endParaRPr lang="fa-IR" sz="2400" dirty="0" smtClean="0"/>
          </a:p>
          <a:p>
            <a:pPr>
              <a:buClr>
                <a:srgbClr val="E53FCD"/>
              </a:buClr>
              <a:buFont typeface="Wingdings" pitchFamily="2" charset="2"/>
              <a:buChar char="Ø"/>
            </a:pPr>
            <a:r>
              <a:rPr lang="fa-IR" sz="2400" dirty="0" smtClean="0"/>
              <a:t>در یک نوبت و</a:t>
            </a:r>
            <a:r>
              <a:rPr lang="en-US" sz="2400" dirty="0" smtClean="0"/>
              <a:t>IM</a:t>
            </a:r>
          </a:p>
          <a:p>
            <a:pPr>
              <a:buClr>
                <a:srgbClr val="E53FCD"/>
              </a:buClr>
              <a:buFont typeface="Wingdings" pitchFamily="2" charset="2"/>
              <a:buChar char="Ø"/>
            </a:pPr>
            <a:r>
              <a:rPr lang="fa-IR" sz="2400" dirty="0" smtClean="0"/>
              <a:t>در سفلیس های تاخیری سه نوبت تزریق</a:t>
            </a:r>
          </a:p>
          <a:p>
            <a:pPr>
              <a:buClr>
                <a:srgbClr val="E53FCD"/>
              </a:buClr>
              <a:buFont typeface="Wingdings" pitchFamily="2" charset="2"/>
              <a:buChar char="Ø"/>
            </a:pPr>
            <a:r>
              <a:rPr lang="fa-IR" sz="2400" dirty="0" smtClean="0"/>
              <a:t>درصورت حساسیت از داکسی سایکلین</a:t>
            </a:r>
          </a:p>
          <a:p>
            <a:pPr>
              <a:buClr>
                <a:srgbClr val="E53FCD"/>
              </a:buClr>
              <a:buFont typeface="Wingdings" pitchFamily="2" charset="2"/>
              <a:buChar char="Ø"/>
            </a:pPr>
            <a:r>
              <a:rPr lang="fa-IR" sz="2400" dirty="0" smtClean="0"/>
              <a:t>در حاملگی:اریترومایسین بر عفونت جنین بی تاثیر است</a:t>
            </a:r>
          </a:p>
          <a:p>
            <a:pPr>
              <a:buClr>
                <a:srgbClr val="E53FCD"/>
              </a:buClr>
              <a:buNone/>
            </a:pPr>
            <a:r>
              <a:rPr lang="fa-IR" sz="2400" dirty="0" smtClean="0"/>
              <a:t>                    تتراسایکلین خطرناک</a:t>
            </a:r>
          </a:p>
          <a:p>
            <a:pPr>
              <a:buClr>
                <a:srgbClr val="E53FCD"/>
              </a:buClr>
              <a:buNone/>
            </a:pPr>
            <a:endParaRPr lang="fa-IR" sz="2400" dirty="0" smtClean="0"/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66FF33"/>
                </a:solidFill>
              </a:rPr>
              <a:t>واکنش جاریش هگزهایمر:</a:t>
            </a:r>
          </a:p>
          <a:p>
            <a:pPr>
              <a:buClr>
                <a:srgbClr val="E53FCD"/>
              </a:buClr>
              <a:buNone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FFFF00"/>
                </a:solidFill>
              </a:rPr>
              <a:t>در درمان با پنی سیلن  در تمام موارد سفلیس اولیه ونیمی از سفلیس ثانویه بروز میکند.</a:t>
            </a:r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C00000"/>
                </a:solidFill>
              </a:rPr>
              <a:t>علت:</a:t>
            </a:r>
            <a:r>
              <a:rPr lang="fa-IR" sz="2400" b="1" dirty="0" smtClean="0">
                <a:solidFill>
                  <a:srgbClr val="FFFF00"/>
                </a:solidFill>
              </a:rPr>
              <a:t>تخریب گسترده اسپیروکت ها توسط انتی بیوتیک</a:t>
            </a:r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C00000"/>
                </a:solidFill>
              </a:rPr>
              <a:t>بروز:</a:t>
            </a:r>
            <a:r>
              <a:rPr lang="fa-IR" sz="2400" b="1" dirty="0" smtClean="0">
                <a:solidFill>
                  <a:srgbClr val="FFFF00"/>
                </a:solidFill>
              </a:rPr>
              <a:t>24 ساعت پس از شروع مصرف و تا 24 سات ادامه میابد</a:t>
            </a:r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C00000"/>
                </a:solidFill>
              </a:rPr>
              <a:t>علائم:</a:t>
            </a:r>
            <a:r>
              <a:rPr lang="fa-IR" sz="2400" b="1" dirty="0" smtClean="0">
                <a:solidFill>
                  <a:srgbClr val="FFFF00"/>
                </a:solidFill>
              </a:rPr>
              <a:t>تب.میالژی.انقباضات رحمی منظم.تاکی کاردی.گاهی افت فشار</a:t>
            </a:r>
          </a:p>
          <a:p>
            <a:pPr>
              <a:buClr>
                <a:srgbClr val="E53FCD"/>
              </a:buClr>
              <a:buNone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E53FCD"/>
              </a:buClr>
              <a:buNone/>
            </a:pPr>
            <a:r>
              <a:rPr lang="fa-IR" sz="2400" b="1" dirty="0" smtClean="0">
                <a:solidFill>
                  <a:srgbClr val="FFFF00"/>
                </a:solidFill>
              </a:rPr>
              <a:t>در حاملگی بستری مادر وپایش جنین در صورت احتمال بروز این واکنش ضروری است.</a:t>
            </a:r>
          </a:p>
          <a:p>
            <a:pPr>
              <a:buClr>
                <a:srgbClr val="E53FCD"/>
              </a:buClr>
              <a:buNone/>
            </a:pPr>
            <a:endParaRPr lang="fa-I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66FF33"/>
                </a:solidFill>
              </a:rPr>
              <a:t>تاثیر سفلیس بر حاملگی:</a:t>
            </a:r>
            <a:endParaRPr lang="fa-IR" sz="3200" dirty="0">
              <a:solidFill>
                <a:srgbClr val="66FF33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142984"/>
            <a:ext cx="8666456" cy="5044456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fa-IR" dirty="0" smtClean="0"/>
              <a:t>سفلیس مادر در هر مرحله ای سبب عفونت جنین میشود.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fa-IR" dirty="0" smtClean="0"/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Font typeface="Wingdings" pitchFamily="2" charset="2"/>
              <a:buChar char="q"/>
            </a:pPr>
            <a:r>
              <a:rPr lang="fa-IR" sz="2400" dirty="0" smtClean="0"/>
              <a:t>عفونت سفلیسی د رجنین باعث: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fa-IR" sz="2400" dirty="0" smtClean="0">
              <a:solidFill>
                <a:srgbClr val="FFFF00"/>
              </a:solidFill>
            </a:endParaRP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جفت بزرگ و رنگ پریده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کاهش عروق جفت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fa-IR" sz="2400" dirty="0" smtClean="0">
              <a:solidFill>
                <a:srgbClr val="FFFF00"/>
              </a:solidFill>
            </a:endParaRP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مرگ داخل رحمی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مرگ پس از تولد  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هپاتواسپلینومگالی.ادم .اسیت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بثورات جلدی:پتشی.پورپورا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endParaRPr lang="fa-IR" sz="2400" dirty="0" smtClean="0">
              <a:solidFill>
                <a:srgbClr val="FFFF00"/>
              </a:solidFill>
            </a:endParaRP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نفروز.میوکاردیت.رینیت.نومونیا</a:t>
            </a:r>
          </a:p>
          <a:p>
            <a:pPr>
              <a:buClr>
                <a:schemeClr val="accent2">
                  <a:lumMod val="60000"/>
                  <a:lumOff val="40000"/>
                </a:schemeClr>
              </a:buClr>
              <a:buNone/>
            </a:pPr>
            <a:r>
              <a:rPr lang="fa-IR" sz="2400" dirty="0" smtClean="0">
                <a:solidFill>
                  <a:srgbClr val="FFFF00"/>
                </a:solidFill>
              </a:rPr>
              <a:t>                      تغییر شکل استخوان:بینی زین اسبی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5000628" y="357166"/>
            <a:ext cx="3931920" cy="762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rgbClr val="FFFF00"/>
                </a:solidFill>
              </a:rPr>
              <a:t>HPV</a:t>
            </a:r>
            <a:endParaRPr lang="fa-IR" sz="2800" dirty="0">
              <a:solidFill>
                <a:srgbClr val="FFFF00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2800" dirty="0" smtClean="0"/>
              <a:t>شایعترین بیماری مقاربتی در افراد جوان می باشد.</a:t>
            </a:r>
          </a:p>
          <a:p>
            <a:pPr>
              <a:buNone/>
            </a:pPr>
            <a:r>
              <a:rPr lang="fa-IR" sz="2800" dirty="0" smtClean="0"/>
              <a:t>بیش ا ز80 نوع دارد.</a:t>
            </a:r>
          </a:p>
          <a:p>
            <a:pPr>
              <a:buNone/>
            </a:pPr>
            <a:r>
              <a:rPr lang="fa-IR" sz="2800" dirty="0" smtClean="0"/>
              <a:t>برخی از انواع آن با اختلالات سرویکس و سرطان همراه است.</a:t>
            </a:r>
          </a:p>
          <a:p>
            <a:pPr>
              <a:buNone/>
            </a:pPr>
            <a:endParaRPr lang="fa-IR" sz="2800" dirty="0" smtClean="0"/>
          </a:p>
          <a:p>
            <a:pPr>
              <a:buNone/>
            </a:pPr>
            <a:r>
              <a:rPr lang="fa-IR" sz="2800" dirty="0" smtClean="0"/>
              <a:t>شایعترین انواع آن نوع 6 و 11 است.</a:t>
            </a:r>
          </a:p>
          <a:p>
            <a:pPr>
              <a:buNone/>
            </a:pPr>
            <a:r>
              <a:rPr lang="fa-IR" sz="2800" dirty="0" smtClean="0"/>
              <a:t>در آمریکا حدود 5/5 میلیون نفر در هر سال مبتلا به این بیماری میشوند.</a:t>
            </a:r>
            <a:endParaRPr lang="fa-IR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fa-IR" sz="2800" dirty="0" smtClean="0">
                <a:solidFill>
                  <a:srgbClr val="FFFF00"/>
                </a:solidFill>
              </a:rPr>
              <a:t>ویروس پاپیلومای انسانی:</a:t>
            </a:r>
            <a:endParaRPr lang="fa-IR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fa-I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2800" dirty="0" smtClean="0"/>
              <a:t>عوامل مستعد کننده:</a:t>
            </a:r>
            <a:endParaRPr lang="fa-IR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a-IR" sz="2400" dirty="0" smtClean="0"/>
              <a:t>فعالیت جنسی زیاد.</a:t>
            </a:r>
          </a:p>
          <a:p>
            <a:r>
              <a:rPr lang="fa-IR" sz="2400" dirty="0" smtClean="0"/>
              <a:t>نژاد سیاه آفریقایی.اسپانیایی.</a:t>
            </a:r>
          </a:p>
          <a:p>
            <a:r>
              <a:rPr lang="fa-IR" sz="2400" dirty="0" smtClean="0"/>
              <a:t>زنان با شرکا جنسی زیاد</a:t>
            </a:r>
          </a:p>
          <a:p>
            <a:r>
              <a:rPr lang="fa-IR" sz="2400" dirty="0" smtClean="0"/>
              <a:t>مصرف زیاد الکل</a:t>
            </a:r>
          </a:p>
          <a:p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None/>
            </a:pPr>
            <a:r>
              <a:rPr lang="fa-IR" dirty="0" smtClean="0"/>
              <a:t>علایم بالینی:</a:t>
            </a:r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r>
              <a:rPr lang="fa-IR" dirty="0" smtClean="0"/>
              <a:t>کندیلوماتا:</a:t>
            </a:r>
          </a:p>
          <a:p>
            <a:pPr>
              <a:buNone/>
            </a:pPr>
            <a:r>
              <a:rPr lang="fa-IR" sz="2800" dirty="0" smtClean="0"/>
              <a:t>رشد زوائد زگیل مانند بر روی وولو:قابل لمس و قابل مشاهده</a:t>
            </a:r>
          </a:p>
          <a:p>
            <a:pPr>
              <a:buNone/>
            </a:pPr>
            <a:endParaRPr lang="fa-IR" sz="2800" dirty="0" smtClean="0"/>
          </a:p>
          <a:p>
            <a:pPr>
              <a:buNone/>
            </a:pPr>
            <a:r>
              <a:rPr lang="fa-IR" sz="2800" dirty="0" smtClean="0"/>
              <a:t>در برخی بدون وجود زگیل بوده و فقط سرویکس را تحت تاثیر قرار میدهند.</a:t>
            </a:r>
            <a:endParaRPr lang="fa-I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تشخیص:</a:t>
            </a:r>
            <a:endParaRPr lang="fa-IR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علایم بیماری</a:t>
            </a:r>
          </a:p>
          <a:p>
            <a:pPr>
              <a:buClr>
                <a:srgbClr val="FFFF00"/>
              </a:buClr>
              <a:buFont typeface="Wingdings" pitchFamily="2" charset="2"/>
              <a:buChar char="v"/>
            </a:pPr>
            <a:r>
              <a:rPr lang="fa-IR" sz="2400" dirty="0" smtClean="0"/>
              <a:t>تست هیبریدازیون </a:t>
            </a:r>
            <a:r>
              <a:rPr lang="en-US" sz="2400" dirty="0" smtClean="0"/>
              <a:t>DNA</a:t>
            </a:r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fa-IR" sz="4000" b="1" dirty="0" smtClean="0">
                <a:solidFill>
                  <a:srgbClr val="FFFF00"/>
                </a:solidFill>
              </a:rPr>
              <a:t>درمان: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شیمی درمانی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تری کلرواستیک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اینترفرون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الکترو کوتری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لیزر درمانی</a:t>
            </a:r>
          </a:p>
          <a:p>
            <a:pPr marL="857758" indent="-857250">
              <a:buClr>
                <a:srgbClr val="FFFF00"/>
              </a:buClr>
              <a:buFont typeface="+mj-lt"/>
              <a:buAutoNum type="romanUcPeriod"/>
            </a:pPr>
            <a:r>
              <a:rPr lang="fa-IR" sz="2800" b="1" dirty="0" smtClean="0">
                <a:solidFill>
                  <a:srgbClr val="FFFF00"/>
                </a:solidFill>
              </a:rPr>
              <a:t>داروهای موضعی:پودوفیلکس. کوندیلوکس</a:t>
            </a:r>
          </a:p>
          <a:p>
            <a:pPr marL="857758" indent="-857250">
              <a:buClr>
                <a:schemeClr val="tx2">
                  <a:lumMod val="10000"/>
                </a:schemeClr>
              </a:buClr>
              <a:buNone/>
            </a:pPr>
            <a:endParaRPr lang="fa-IR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5107522"/>
          </a:xfrm>
        </p:spPr>
        <p:txBody>
          <a:bodyPr>
            <a:normAutofit/>
          </a:bodyPr>
          <a:lstStyle/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احتمال بهبود خودبخودی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احتمال عود مجدد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احتمال عدم تظاهرات خارجی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عدم مصرف داروهای موضعی در حاملگی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الکترو کوتر و لیزر فقط درمان مکمل اند.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پاپ اسمیر هر 6 ماه به مدت چند سال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توجه به بی علامت بودن بسیاری از شرکاء جنسی</a:t>
            </a:r>
          </a:p>
          <a:p>
            <a:pPr marL="457200" indent="-457200">
              <a:buClr>
                <a:srgbClr val="FF0000"/>
              </a:buClr>
              <a:buFont typeface="+mj-lt"/>
              <a:buAutoNum type="alphaLcPeriod"/>
            </a:pPr>
            <a:r>
              <a:rPr lang="fa-IR" sz="2400" dirty="0" smtClean="0"/>
              <a:t>پیشگیری از الودگی با  کاندوم </a:t>
            </a:r>
            <a:endParaRPr lang="fa-IR" sz="24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 flipV="1">
            <a:off x="228600" y="6187439"/>
            <a:ext cx="8666456" cy="45719"/>
          </a:xfrm>
        </p:spPr>
        <p:txBody>
          <a:bodyPr>
            <a:normAutofit fontScale="25000" lnSpcReduction="20000"/>
          </a:bodyPr>
          <a:lstStyle/>
          <a:p>
            <a:endParaRPr lang="fa-IR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/>
              <a:t>آموزش به بیمار:</a:t>
            </a:r>
            <a:endParaRPr lang="fa-I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HSV_2</a:t>
            </a:r>
            <a:endParaRPr lang="fa-IR" sz="36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/>
          </a:bodyPr>
          <a:lstStyle/>
          <a:p>
            <a:r>
              <a:rPr lang="fa-IR" sz="2800" b="1" dirty="0" smtClean="0">
                <a:solidFill>
                  <a:srgbClr val="66FF33"/>
                </a:solidFill>
              </a:rPr>
              <a:t>هرپس سیملکس ویروس 2:</a:t>
            </a:r>
            <a:endParaRPr lang="fa-IR" sz="2800" b="1" dirty="0">
              <a:solidFill>
                <a:srgbClr val="66FF33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a-IR" sz="2800" dirty="0" smtClean="0"/>
              <a:t>این بیماری همان تب خال تناسلی است.</a:t>
            </a:r>
          </a:p>
          <a:p>
            <a:r>
              <a:rPr lang="fa-IR" sz="2800" dirty="0" smtClean="0"/>
              <a:t>انتقال:</a:t>
            </a:r>
            <a:r>
              <a:rPr lang="fa-IR" sz="2400" b="1" dirty="0" smtClean="0"/>
              <a:t>مقاربت.سطوح مرطوب الوده.خود انتقالی</a:t>
            </a:r>
          </a:p>
          <a:p>
            <a:pPr>
              <a:buNone/>
            </a:pPr>
            <a:endParaRPr lang="fa-IR" sz="2400" b="1" dirty="0" smtClean="0"/>
          </a:p>
          <a:p>
            <a:pPr>
              <a:buNone/>
            </a:pPr>
            <a:r>
              <a:rPr lang="fa-IR" sz="2800" b="1" dirty="0" smtClean="0">
                <a:solidFill>
                  <a:srgbClr val="66FF33"/>
                </a:solidFill>
              </a:rPr>
              <a:t>پاتوفیزیولوژی:</a:t>
            </a:r>
          </a:p>
          <a:p>
            <a:pPr>
              <a:buNone/>
            </a:pPr>
            <a:r>
              <a:rPr lang="fa-IR" sz="2800" b="1" dirty="0" smtClean="0"/>
              <a:t>این ویروس 6 نوع دارد:</a:t>
            </a:r>
          </a:p>
          <a:p>
            <a:pPr>
              <a:buNone/>
            </a:pPr>
            <a:endParaRPr lang="fa-IR" sz="2800" b="1" dirty="0" smtClean="0"/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2800" b="1" dirty="0" smtClean="0"/>
              <a:t>HSV_1</a:t>
            </a:r>
            <a:r>
              <a:rPr lang="fa-IR" sz="2800" b="1" dirty="0" smtClean="0"/>
              <a:t>:</a:t>
            </a:r>
            <a:r>
              <a:rPr lang="fa-IR" sz="2400" b="1" dirty="0" smtClean="0"/>
              <a:t>تب خال لب</a:t>
            </a:r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/>
              <a:t>HSV_2</a:t>
            </a:r>
            <a:r>
              <a:rPr lang="fa-IR" sz="2400" b="1" dirty="0" smtClean="0"/>
              <a:t>:تب خال واژینال</a:t>
            </a:r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/>
              <a:t>zoster</a:t>
            </a:r>
            <a:r>
              <a:rPr lang="fa-IR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err="1" smtClean="0"/>
              <a:t>Varce</a:t>
            </a:r>
            <a:r>
              <a:rPr lang="fa-IR" sz="2400" b="1" dirty="0" smtClean="0"/>
              <a:t>:زونا</a:t>
            </a:r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endParaRPr lang="fa-IR" sz="2400" b="1" dirty="0" smtClean="0"/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/>
              <a:t>Epstein Bar</a:t>
            </a:r>
            <a:endParaRPr lang="fa-IR" sz="2400" b="1" dirty="0" smtClean="0"/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fa-IR" sz="2400" b="1" dirty="0" smtClean="0"/>
              <a:t>سیتومگالو ویروس</a:t>
            </a:r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r>
              <a:rPr lang="en-US" sz="2400" b="1" dirty="0" smtClean="0"/>
              <a:t>Human-B  </a:t>
            </a:r>
            <a:r>
              <a:rPr lang="en-US" sz="2400" b="1" dirty="0" err="1" smtClean="0"/>
              <a:t>Lymphotrophic</a:t>
            </a:r>
            <a:endParaRPr lang="en-US" sz="2400" b="1" dirty="0" smtClean="0"/>
          </a:p>
          <a:p>
            <a:pPr marL="514858" indent="-514350">
              <a:buClr>
                <a:srgbClr val="FF0000"/>
              </a:buClr>
              <a:buFont typeface="+mj-lt"/>
              <a:buAutoNum type="arabicPeriod"/>
            </a:pPr>
            <a:endParaRPr lang="fa-I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FFFF00"/>
                </a:solidFill>
              </a:rPr>
              <a:t>خصوصیات ویروس:</a:t>
            </a:r>
            <a:endParaRPr lang="fa-IR" sz="3200" dirty="0">
              <a:solidFill>
                <a:srgbClr val="FFFF00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77544" y="1071546"/>
            <a:ext cx="8666456" cy="5115894"/>
          </a:xfrm>
        </p:spPr>
        <p:txBody>
          <a:bodyPr>
            <a:normAutofit lnSpcReduction="10000"/>
          </a:bodyPr>
          <a:lstStyle/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نوع دارند1 و2 همپوشانی خوبی دارند.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تماسهای نزدیک دهانی حلقی.سطوح مخاطی.واژن یا سرویکس جهت عفونت ضروری است.</a:t>
            </a:r>
          </a:p>
          <a:p>
            <a:pPr>
              <a:buClr>
                <a:srgbClr val="FFFF00"/>
              </a:buClr>
              <a:buNone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ملتحمه و دیگر زخمهای پوستی هم مستعد درگیری اند.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ویروس با خشک شدن در درجه حرارت اتاق کشته میشود.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از طریق پوست صدمه دیده یا مخاط وارد .تکثیر.از طریق اعصاب محیطی بالا میرود و در گانگلیون عصبی مستقر میشود.پس از وقوع استرس فعال شده و بیماری ظاهر میشود.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r>
              <a:rPr lang="fa-IR" sz="2400" b="1" dirty="0" smtClean="0"/>
              <a:t>جنین در هنگام خروج از واژن مبتلا میشود که  خطر مرگ دارد و بایستی سزارین انجام شود.</a:t>
            </a:r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 smtClean="0"/>
          </a:p>
          <a:p>
            <a:pPr>
              <a:buClr>
                <a:srgbClr val="FFFF00"/>
              </a:buClr>
              <a:buFont typeface="Wingdings" pitchFamily="2" charset="2"/>
              <a:buChar char="Ø"/>
            </a:pPr>
            <a:endParaRPr lang="fa-I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sz="3200" dirty="0" smtClean="0">
                <a:solidFill>
                  <a:srgbClr val="F50952"/>
                </a:solidFill>
              </a:rPr>
              <a:t>علائم بالینی:</a:t>
            </a:r>
            <a:endParaRPr lang="fa-IR" sz="3200" dirty="0">
              <a:solidFill>
                <a:srgbClr val="F5095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 flipV="1">
            <a:off x="5214942" y="2174358"/>
            <a:ext cx="3680114" cy="45719"/>
          </a:xfrm>
        </p:spPr>
        <p:txBody>
          <a:bodyPr>
            <a:normAutofit fontScale="25000" lnSpcReduction="20000"/>
          </a:bodyPr>
          <a:lstStyle/>
          <a:p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1000108"/>
            <a:ext cx="8666456" cy="5187332"/>
          </a:xfrm>
        </p:spPr>
        <p:txBody>
          <a:bodyPr>
            <a:normAutofit fontScale="92500" lnSpcReduction="20000"/>
          </a:bodyPr>
          <a:lstStyle/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0000"/>
                </a:solidFill>
              </a:rPr>
              <a:t>مرحله اول: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درد.خارش همراه با قرمزی در ناحیه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درد شدید بوده و یک هفته ادامه دارد.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0000"/>
                </a:solidFill>
              </a:rPr>
              <a:t>مرحله دوم: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ویزیکول</a:t>
            </a:r>
            <a:r>
              <a:rPr lang="fa-IR" sz="2400" b="1" dirty="0" smtClean="0">
                <a:solidFill>
                  <a:srgbClr val="FF0000"/>
                </a:solidFill>
              </a:rPr>
              <a:t> </a:t>
            </a:r>
            <a:r>
              <a:rPr lang="fa-IR" sz="2400" b="1" dirty="0" smtClean="0">
                <a:solidFill>
                  <a:srgbClr val="FFFF00"/>
                </a:solidFill>
              </a:rPr>
              <a:t>های تاولی زخمی و دردناک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تاولها روی لبهای فرج بیشتر است.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درگیری واژن پرینه و سرویکس هم رخ میدهد.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در مردان:الت تناسلی و پوست سر و تنه ان را درگیر میکند.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0000"/>
                </a:solidFill>
              </a:rPr>
              <a:t>مرحله سوم:</a:t>
            </a: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3-4 روز بعد علائم انفولانرا: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لنفادنو پاتی در کشاله ران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 خستگی سردرد میالژی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درد هنگام دفع ادرار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کاهش درد پس از یک هفته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r>
              <a:rPr lang="fa-IR" sz="2400" b="1" dirty="0" smtClean="0">
                <a:solidFill>
                  <a:srgbClr val="FFFF00"/>
                </a:solidFill>
              </a:rPr>
              <a:t>بهبودی ضایعات پس از دو هفته</a:t>
            </a: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66FF33"/>
              </a:buClr>
              <a:buNone/>
            </a:pPr>
            <a:endParaRPr lang="fa-IR" sz="2400" b="1" dirty="0" smtClean="0">
              <a:solidFill>
                <a:srgbClr val="FFFF00"/>
              </a:solidFill>
            </a:endParaRPr>
          </a:p>
          <a:p>
            <a:pPr>
              <a:buClr>
                <a:srgbClr val="66FF33"/>
              </a:buClr>
              <a:buFont typeface="Arial" pitchFamily="34" charset="0"/>
              <a:buChar char="•"/>
            </a:pPr>
            <a:endParaRPr lang="fa-IR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a-IR" sz="3200" dirty="0" smtClean="0">
                <a:solidFill>
                  <a:srgbClr val="F50952"/>
                </a:solidFill>
              </a:rPr>
              <a:t>درمان طبی:</a:t>
            </a:r>
            <a:br>
              <a:rPr lang="fa-IR" sz="3200" dirty="0" smtClean="0">
                <a:solidFill>
                  <a:srgbClr val="F50952"/>
                </a:solidFill>
              </a:rPr>
            </a:br>
            <a:endParaRPr lang="fa-IR" sz="3200" dirty="0">
              <a:solidFill>
                <a:srgbClr val="F50952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a-IR" sz="2400" b="1" dirty="0" smtClean="0">
                <a:solidFill>
                  <a:schemeClr val="tx1">
                    <a:lumMod val="95000"/>
                  </a:schemeClr>
                </a:solidFill>
              </a:rPr>
              <a:t>درمان قطعی ندارد.</a:t>
            </a:r>
          </a:p>
          <a:p>
            <a:endParaRPr lang="fa-IR" sz="2400" b="1" dirty="0" smtClean="0">
              <a:solidFill>
                <a:schemeClr val="tx1">
                  <a:lumMod val="95000"/>
                </a:schemeClr>
              </a:solidFill>
            </a:endParaRPr>
          </a:p>
          <a:p>
            <a:r>
              <a:rPr lang="fa-IR" sz="2400" b="1" dirty="0" smtClean="0">
                <a:solidFill>
                  <a:schemeClr val="tx1">
                    <a:lumMod val="95000"/>
                  </a:schemeClr>
                </a:solidFill>
              </a:rPr>
              <a:t>درمان فقط  تسکینی است.</a:t>
            </a:r>
            <a:endParaRPr lang="fa-IR" sz="2400" b="1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a-IR" b="1" dirty="0" smtClean="0">
                <a:solidFill>
                  <a:srgbClr val="F50952"/>
                </a:solidFill>
              </a:rPr>
              <a:t>داروها:</a:t>
            </a:r>
          </a:p>
          <a:p>
            <a:r>
              <a:rPr lang="fa-IR" sz="2400" b="1" dirty="0" smtClean="0"/>
              <a:t>انتی ویروس:آسیکلوویر.وال سیکلوویر.فام سیکلوویر</a:t>
            </a:r>
          </a:p>
          <a:p>
            <a:endParaRPr lang="fa-IR" sz="2400" b="1" dirty="0" smtClean="0"/>
          </a:p>
          <a:p>
            <a:r>
              <a:rPr lang="fa-IR" sz="2400" b="1" dirty="0" smtClean="0"/>
              <a:t>هدف:</a:t>
            </a:r>
          </a:p>
          <a:p>
            <a:r>
              <a:rPr lang="fa-IR" sz="2400" b="1" dirty="0" smtClean="0"/>
              <a:t>پیشگیری از انتشار</a:t>
            </a:r>
          </a:p>
          <a:p>
            <a:r>
              <a:rPr lang="fa-IR" sz="2400" b="1" dirty="0" smtClean="0"/>
              <a:t>ایجاد راحتی بیمار</a:t>
            </a:r>
          </a:p>
          <a:p>
            <a:r>
              <a:rPr lang="fa-IR" sz="2400" b="1" dirty="0" smtClean="0"/>
              <a:t>شروع مشاوره و آموزش</a:t>
            </a:r>
          </a:p>
          <a:p>
            <a:r>
              <a:rPr lang="fa-IR" sz="2400" b="1" dirty="0" smtClean="0"/>
              <a:t>تاکید بر احتمال عود مجدد با شدت کمتر</a:t>
            </a:r>
            <a:endParaRPr lang="fa-I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Foundry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'گیاهشناسی</Template>
  <TotalTime>246</TotalTime>
  <Words>1145</Words>
  <Application>Microsoft Office PowerPoint</Application>
  <PresentationFormat>On-screen Show (4:3)</PresentationFormat>
  <Paragraphs>238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Rockwell</vt:lpstr>
      <vt:lpstr>Times New Roman</vt:lpstr>
      <vt:lpstr>Wingdings</vt:lpstr>
      <vt:lpstr>Wingdings 2</vt:lpstr>
      <vt:lpstr>Foundry</vt:lpstr>
      <vt:lpstr>STD:sextual trans dieases</vt:lpstr>
      <vt:lpstr>HPV</vt:lpstr>
      <vt:lpstr>عوامل مستعد کننده:</vt:lpstr>
      <vt:lpstr>تشخیص:</vt:lpstr>
      <vt:lpstr>آموزش به بیمار:</vt:lpstr>
      <vt:lpstr>HSV_2</vt:lpstr>
      <vt:lpstr>خصوصیات ویروس:</vt:lpstr>
      <vt:lpstr>علائم بالینی:</vt:lpstr>
      <vt:lpstr>درمان طبی: </vt:lpstr>
      <vt:lpstr>آموزش و مراقبت:</vt:lpstr>
      <vt:lpstr>تاثیر HSV  بر حاملگی:</vt:lpstr>
      <vt:lpstr>کلایمدیا و سوزاک:</vt:lpstr>
      <vt:lpstr>علائم بیماری:</vt:lpstr>
      <vt:lpstr>درمان:</vt:lpstr>
      <vt:lpstr>Syphilis:</vt:lpstr>
      <vt:lpstr>سفلیس اولیه:</vt:lpstr>
      <vt:lpstr>سفلیس نهفته:</vt:lpstr>
      <vt:lpstr>درمان:</vt:lpstr>
      <vt:lpstr>تاثیر سفلیس بر حاملگی: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STD:sextual trans dieases</dc:title>
  <dc:creator>Yekta</dc:creator>
  <cp:lastModifiedBy>taban</cp:lastModifiedBy>
  <cp:revision>28</cp:revision>
  <dcterms:created xsi:type="dcterms:W3CDTF">2014-05-07T05:14:31Z</dcterms:created>
  <dcterms:modified xsi:type="dcterms:W3CDTF">2023-05-19T04:11:20Z</dcterms:modified>
</cp:coreProperties>
</file>